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8" r:id="rId3"/>
    <p:sldId id="269" r:id="rId4"/>
    <p:sldId id="277" r:id="rId5"/>
    <p:sldId id="266" r:id="rId6"/>
    <p:sldId id="270" r:id="rId7"/>
    <p:sldId id="260" r:id="rId8"/>
    <p:sldId id="259" r:id="rId9"/>
    <p:sldId id="272" r:id="rId10"/>
    <p:sldId id="271" r:id="rId11"/>
    <p:sldId id="278" r:id="rId12"/>
    <p:sldId id="274" r:id="rId13"/>
    <p:sldId id="276" r:id="rId14"/>
  </p:sldIdLst>
  <p:sldSz cx="12192000" cy="6858000"/>
  <p:notesSz cx="6858000" cy="9144000"/>
  <p:embeddedFontLst>
    <p:embeddedFont>
      <p:font typeface="맑은 고딕" panose="020B0503020000020004" pitchFamily="50" charset="-127"/>
      <p:regular r:id="rId15"/>
      <p:bold r:id="rId16"/>
    </p:embeddedFont>
    <p:embeddedFont>
      <p:font typeface="나눔고딕" panose="020D0604000000000000" pitchFamily="50" charset="-127"/>
      <p:regular r:id="rId17"/>
      <p:bold r:id="rId18"/>
    </p:embeddedFont>
    <p:embeddedFont>
      <p:font typeface="나눔고딕 ExtraBold" panose="020D0904000000000000" pitchFamily="50" charset="-127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3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516" y="10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35BE-9C04-4A42-97B5-B6D2EB678FA6}" type="datetimeFigureOut">
              <a:rPr lang="ko-KR" altLang="en-US" smtClean="0"/>
              <a:t>2016-03-09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6E724-24D0-435C-80E3-9ABBAF21CE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029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35BE-9C04-4A42-97B5-B6D2EB678FA6}" type="datetimeFigureOut">
              <a:rPr lang="ko-KR" altLang="en-US" smtClean="0"/>
              <a:t>2016-03-09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6E724-24D0-435C-80E3-9ABBAF21CE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788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35BE-9C04-4A42-97B5-B6D2EB678FA6}" type="datetimeFigureOut">
              <a:rPr lang="ko-KR" altLang="en-US" smtClean="0"/>
              <a:t>2016-03-09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6E724-24D0-435C-80E3-9ABBAF21CE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745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35BE-9C04-4A42-97B5-B6D2EB678FA6}" type="datetimeFigureOut">
              <a:rPr lang="ko-KR" altLang="en-US" smtClean="0"/>
              <a:t>2016-03-09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6E724-24D0-435C-80E3-9ABBAF21CE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050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35BE-9C04-4A42-97B5-B6D2EB678FA6}" type="datetimeFigureOut">
              <a:rPr lang="ko-KR" altLang="en-US" smtClean="0"/>
              <a:t>2016-03-09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6E724-24D0-435C-80E3-9ABBAF21CE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631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35BE-9C04-4A42-97B5-B6D2EB678FA6}" type="datetimeFigureOut">
              <a:rPr lang="ko-KR" altLang="en-US" smtClean="0"/>
              <a:t>2016-03-09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6E724-24D0-435C-80E3-9ABBAF21CE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696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35BE-9C04-4A42-97B5-B6D2EB678FA6}" type="datetimeFigureOut">
              <a:rPr lang="ko-KR" altLang="en-US" smtClean="0"/>
              <a:t>2016-03-09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6E724-24D0-435C-80E3-9ABBAF21CE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780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35BE-9C04-4A42-97B5-B6D2EB678FA6}" type="datetimeFigureOut">
              <a:rPr lang="ko-KR" altLang="en-US" smtClean="0"/>
              <a:t>2016-03-09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6E724-24D0-435C-80E3-9ABBAF21CE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885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35BE-9C04-4A42-97B5-B6D2EB678FA6}" type="datetimeFigureOut">
              <a:rPr lang="ko-KR" altLang="en-US" smtClean="0"/>
              <a:t>2016-03-09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6E724-24D0-435C-80E3-9ABBAF21CE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317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35BE-9C04-4A42-97B5-B6D2EB678FA6}" type="datetimeFigureOut">
              <a:rPr lang="ko-KR" altLang="en-US" smtClean="0"/>
              <a:t>2016-03-09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6E724-24D0-435C-80E3-9ABBAF21CE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84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35BE-9C04-4A42-97B5-B6D2EB678FA6}" type="datetimeFigureOut">
              <a:rPr lang="ko-KR" altLang="en-US" smtClean="0"/>
              <a:t>2016-03-09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6E724-24D0-435C-80E3-9ABBAF21CE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116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B35BE-9C04-4A42-97B5-B6D2EB678FA6}" type="datetimeFigureOut">
              <a:rPr lang="ko-KR" altLang="en-US" smtClean="0"/>
              <a:t>2016-03-09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6E724-24D0-435C-80E3-9ABBAF21CE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38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5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279400" y="-195634"/>
            <a:ext cx="12700000" cy="7353300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/>
          <p:cNvSpPr/>
          <p:nvPr/>
        </p:nvSpPr>
        <p:spPr>
          <a:xfrm>
            <a:off x="3062514" y="1207153"/>
            <a:ext cx="6066972" cy="769866"/>
          </a:xfrm>
          <a:prstGeom prst="parallelogram">
            <a:avLst>
              <a:gd name="adj" fmla="val 101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4381500" y="2526969"/>
            <a:ext cx="3429000" cy="2069770"/>
            <a:chOff x="4381500" y="2526969"/>
            <a:chExt cx="3429000" cy="2069770"/>
          </a:xfrm>
        </p:grpSpPr>
        <p:sp>
          <p:nvSpPr>
            <p:cNvPr id="6" name="직사각형 5"/>
            <p:cNvSpPr/>
            <p:nvPr/>
          </p:nvSpPr>
          <p:spPr>
            <a:xfrm>
              <a:off x="4381500" y="2526969"/>
              <a:ext cx="3429000" cy="1829459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45000" y="2779980"/>
              <a:ext cx="3302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4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PROJECT</a:t>
              </a:r>
            </a:p>
            <a:p>
              <a:pPr algn="dist"/>
              <a:r>
                <a:rPr lang="en-US" altLang="ko-KR" sz="4000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PROPOSASL</a:t>
              </a:r>
              <a:endParaRPr lang="ko-KR" altLang="en-US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499100" y="4140858"/>
              <a:ext cx="1193800" cy="4558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TEAM 6</a:t>
              </a:r>
              <a:endPara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349171" y="1221667"/>
            <a:ext cx="549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0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INTRODUCTION</a:t>
            </a:r>
            <a:endParaRPr lang="ko-KR" altLang="en-US" sz="4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08499" y="2472314"/>
            <a:ext cx="317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0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SUMMARY</a:t>
            </a:r>
            <a:endParaRPr lang="ko-KR" altLang="en-US" sz="4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64792" y="3722961"/>
            <a:ext cx="4462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EXPECTATION</a:t>
            </a:r>
            <a:endParaRPr lang="ko-KR" altLang="en-US" sz="4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78019" y="4920910"/>
            <a:ext cx="3238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0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SCHEDULE</a:t>
            </a:r>
            <a:endParaRPr lang="ko-KR" altLang="en-US" sz="4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1176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-0.67656 -4.4444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82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2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mph" presetSubtype="2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  <p:bldP spid="15" grpId="0"/>
      <p:bldP spid="15" grpId="1"/>
      <p:bldP spid="16" grpId="0"/>
      <p:bldP spid="16" grpId="1"/>
      <p:bldP spid="17" grpId="0"/>
      <p:bldP spid="17" grpId="1"/>
      <p:bldP spid="12" grpId="0"/>
      <p:bldP spid="1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840" y="0"/>
            <a:ext cx="19512189" cy="709534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279400" y="-240029"/>
            <a:ext cx="12700000" cy="73533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6740" y="183828"/>
            <a:ext cx="85289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000" i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SMART CAMPUS SERVICE?</a:t>
            </a:r>
            <a:endParaRPr lang="ko-KR" altLang="en-US" sz="4000" i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357593" y="1077224"/>
            <a:ext cx="83257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753035" y="1950937"/>
            <a:ext cx="8263218" cy="679048"/>
            <a:chOff x="753035" y="1950937"/>
            <a:chExt cx="8263218" cy="679048"/>
          </a:xfrm>
        </p:grpSpPr>
        <p:sp>
          <p:nvSpPr>
            <p:cNvPr id="8" name="TextBox 7"/>
            <p:cNvSpPr txBox="1"/>
            <p:nvPr/>
          </p:nvSpPr>
          <p:spPr>
            <a:xfrm>
              <a:off x="1265623" y="2107701"/>
              <a:ext cx="77506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Nanum Gothic" charset="-127"/>
                </a:rPr>
                <a:t>비콘</a:t>
              </a:r>
              <a:r>
                <a:rPr lang="en-US" altLang="ko-KR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Nanum Gothic" charset="-127"/>
                </a:rPr>
                <a:t>(beacon)</a:t>
              </a:r>
              <a:r>
                <a:rPr lang="ko-KR" altLang="en-US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Nanum Gothic" charset="-127"/>
                </a:rPr>
                <a:t>을 활용한 출결 관리 서비스</a:t>
              </a:r>
              <a:r>
                <a:rPr lang="en-US" altLang="ko-KR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Nanum Gothic" charset="-127"/>
                </a:rPr>
                <a:t>.</a:t>
              </a:r>
            </a:p>
          </p:txBody>
        </p:sp>
        <p:sp>
          <p:nvSpPr>
            <p:cNvPr id="2" name="평행 사변형[P] 1"/>
            <p:cNvSpPr/>
            <p:nvPr/>
          </p:nvSpPr>
          <p:spPr>
            <a:xfrm>
              <a:off x="753035" y="1950937"/>
              <a:ext cx="5091953" cy="679048"/>
            </a:xfrm>
            <a:prstGeom prst="parallelogram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590620" y="3071809"/>
            <a:ext cx="8263218" cy="657820"/>
            <a:chOff x="753035" y="1754734"/>
            <a:chExt cx="8263218" cy="1831150"/>
          </a:xfrm>
        </p:grpSpPr>
        <p:sp>
          <p:nvSpPr>
            <p:cNvPr id="12" name="TextBox 11"/>
            <p:cNvSpPr txBox="1"/>
            <p:nvPr/>
          </p:nvSpPr>
          <p:spPr>
            <a:xfrm>
              <a:off x="1265623" y="2172651"/>
              <a:ext cx="7750630" cy="102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Nanum Gothic" charset="-127"/>
                </a:rPr>
                <a:t>교내 시설물</a:t>
              </a:r>
              <a:r>
                <a:rPr lang="en-US" altLang="ko-KR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Nanum Gothic" charset="-127"/>
                </a:rPr>
                <a:t>,</a:t>
              </a:r>
              <a:r>
                <a:rPr lang="ko-KR" altLang="en-US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Nanum Gothic" charset="-127"/>
                </a:rPr>
                <a:t> 공간 사용 현황 분석 및 관리 서비스</a:t>
              </a:r>
              <a:r>
                <a:rPr lang="en-US" altLang="ko-KR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Nanum Gothic" charset="-127"/>
                </a:rPr>
                <a:t>.</a:t>
              </a:r>
            </a:p>
          </p:txBody>
        </p:sp>
        <p:sp>
          <p:nvSpPr>
            <p:cNvPr id="16" name="평행 사변형[P] 15"/>
            <p:cNvSpPr/>
            <p:nvPr/>
          </p:nvSpPr>
          <p:spPr>
            <a:xfrm>
              <a:off x="753035" y="1754734"/>
              <a:ext cx="5920062" cy="1831150"/>
            </a:xfrm>
            <a:prstGeom prst="parallelogram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753034" y="4171453"/>
            <a:ext cx="8263219" cy="685483"/>
            <a:chOff x="753034" y="1936377"/>
            <a:chExt cx="8263219" cy="685483"/>
          </a:xfrm>
        </p:grpSpPr>
        <p:sp>
          <p:nvSpPr>
            <p:cNvPr id="23" name="TextBox 22"/>
            <p:cNvSpPr txBox="1"/>
            <p:nvPr/>
          </p:nvSpPr>
          <p:spPr>
            <a:xfrm>
              <a:off x="1265623" y="2107701"/>
              <a:ext cx="77506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Nanum Gothic" charset="-127"/>
                </a:rPr>
                <a:t>QR</a:t>
              </a:r>
              <a:r>
                <a:rPr lang="ko-KR" altLang="en-US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Nanum Gothic" charset="-127"/>
                </a:rPr>
                <a:t>코드와 결합을 통한 좌석별 학생 관리 서비스</a:t>
              </a:r>
              <a:endPara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endParaRPr>
            </a:p>
          </p:txBody>
        </p:sp>
        <p:sp>
          <p:nvSpPr>
            <p:cNvPr id="26" name="평행 사변형[P] 25"/>
            <p:cNvSpPr/>
            <p:nvPr/>
          </p:nvSpPr>
          <p:spPr>
            <a:xfrm>
              <a:off x="753034" y="1936377"/>
              <a:ext cx="5619109" cy="685483"/>
            </a:xfrm>
            <a:prstGeom prst="parallelogram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5590621" y="5298760"/>
            <a:ext cx="8263217" cy="657820"/>
            <a:chOff x="753036" y="1754734"/>
            <a:chExt cx="8263217" cy="1831150"/>
          </a:xfrm>
        </p:grpSpPr>
        <p:sp>
          <p:nvSpPr>
            <p:cNvPr id="28" name="TextBox 27"/>
            <p:cNvSpPr txBox="1"/>
            <p:nvPr/>
          </p:nvSpPr>
          <p:spPr>
            <a:xfrm>
              <a:off x="1265623" y="2137783"/>
              <a:ext cx="7750630" cy="1028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Nanum Gothic" charset="-127"/>
                </a:rPr>
                <a:t>위치 기반 스마트 정보 제공 서비스</a:t>
              </a:r>
              <a:r>
                <a:rPr lang="en-US" altLang="ko-KR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Nanum Gothic" charset="-127"/>
                </a:rPr>
                <a:t>.</a:t>
              </a:r>
            </a:p>
          </p:txBody>
        </p:sp>
        <p:sp>
          <p:nvSpPr>
            <p:cNvPr id="29" name="평행 사변형[P] 28"/>
            <p:cNvSpPr/>
            <p:nvPr/>
          </p:nvSpPr>
          <p:spPr>
            <a:xfrm>
              <a:off x="753036" y="1754734"/>
              <a:ext cx="4449856" cy="1831150"/>
            </a:xfrm>
            <a:prstGeom prst="parallelogram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73502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9400" y="-722425"/>
            <a:ext cx="12700000" cy="846756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279400" y="-240029"/>
            <a:ext cx="12700000" cy="73533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46740" y="183828"/>
            <a:ext cx="5468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000" i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EXPECTATION</a:t>
            </a:r>
            <a:endParaRPr lang="ko-KR" altLang="en-US" sz="4000" i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H="1">
            <a:off x="357593" y="1077224"/>
            <a:ext cx="83257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46741" y="4825349"/>
            <a:ext cx="9903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전자출결관리 </a:t>
            </a:r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시스템을 통해 학생들의 실질적인 수업 시간이 늘어나고</a:t>
            </a:r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 </a:t>
            </a:r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출결 관리 정확성과 효율성을 높일 수 </a:t>
            </a:r>
            <a:r>
              <a:rPr lang="ko-KR" altLang="en-US" sz="16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있다</a:t>
            </a:r>
            <a:endParaRPr lang="ko-KR" altLang="en-US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6740" y="5291133"/>
            <a:ext cx="99036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교내 시설물 자동제어를 통해 </a:t>
            </a:r>
            <a:r>
              <a:rPr lang="ko-KR" altLang="en-US" sz="160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불 필요한 에너지 소모를 방지</a:t>
            </a:r>
            <a:r>
              <a:rPr lang="ko-KR" altLang="en-US" sz="16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할 수 있다</a:t>
            </a:r>
            <a:r>
              <a:rPr lang="en-US" altLang="ko-KR" sz="16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46741" y="5756917"/>
            <a:ext cx="99036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도서관 좌석 예약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교내 시설물 야간 자동 출입 등과 연계하여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캠퍼스 생활에 다양한 편의성을 제공</a:t>
            </a: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할 수 있다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46741" y="6222700"/>
            <a:ext cx="99036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위치 </a:t>
            </a:r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기반 서비스를 통하여</a:t>
            </a:r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교내 행사</a:t>
            </a:r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 공지</a:t>
            </a:r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실시간 이슈 등의 정보를 신속하게 제공</a:t>
            </a:r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할 수 있다</a:t>
            </a:r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43301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7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707" y="-921267"/>
            <a:ext cx="12587682" cy="842646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279400" y="-240029"/>
            <a:ext cx="12700000" cy="73533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Rounded Rectangle 1"/>
          <p:cNvSpPr/>
          <p:nvPr/>
        </p:nvSpPr>
        <p:spPr bwMode="auto">
          <a:xfrm>
            <a:off x="3120508" y="838039"/>
            <a:ext cx="8134081" cy="3170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bg-BG" altLang="en-US" sz="135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10" name="Rounded Rectangle 46"/>
          <p:cNvSpPr/>
          <p:nvPr/>
        </p:nvSpPr>
        <p:spPr bwMode="auto">
          <a:xfrm>
            <a:off x="3247481" y="2697085"/>
            <a:ext cx="1926204" cy="2191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bg-BG" altLang="en-US" sz="750"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1079445" y="1482025"/>
            <a:ext cx="21680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 ExtraBold" charset="-127"/>
              </a:rPr>
              <a:t>주제 선정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 ExtraBold" charset="-127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1113321" y="2626867"/>
            <a:ext cx="20399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 ExtraBold" charset="-127"/>
              </a:rPr>
              <a:t>자료수집 및 분석</a:t>
            </a:r>
            <a:endParaRPr lang="en-US" altLang="ko-KR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 ExtraBold" charset="-127"/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1113320" y="3669426"/>
            <a:ext cx="19585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 ExtraBold" charset="-127"/>
              </a:rPr>
              <a:t>프로젝트 설계</a:t>
            </a:r>
            <a:endParaRPr lang="en-US" altLang="ko-KR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 ExtraBold" charset="-127"/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1113321" y="4772117"/>
            <a:ext cx="23550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 ExtraBold" charset="-127"/>
              </a:rPr>
              <a:t>개발 및 구현</a:t>
            </a:r>
            <a:endParaRPr lang="en-US" altLang="ko-KR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 ExtraBold" charset="-127"/>
            </a:endParaRPr>
          </a:p>
        </p:txBody>
      </p:sp>
      <p:sp>
        <p:nvSpPr>
          <p:cNvPr id="17" name="TextBox 16"/>
          <p:cNvSpPr txBox="1"/>
          <p:nvPr/>
        </p:nvSpPr>
        <p:spPr bwMode="auto">
          <a:xfrm>
            <a:off x="1113320" y="5878924"/>
            <a:ext cx="1240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 ExtraBold" charset="-127"/>
              </a:rPr>
              <a:t>Test</a:t>
            </a:r>
          </a:p>
        </p:txBody>
      </p:sp>
      <p:sp>
        <p:nvSpPr>
          <p:cNvPr id="18" name="Rounded Rectangle 46"/>
          <p:cNvSpPr/>
          <p:nvPr/>
        </p:nvSpPr>
        <p:spPr bwMode="auto">
          <a:xfrm>
            <a:off x="3196308" y="1552893"/>
            <a:ext cx="891937" cy="2191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bg-BG" altLang="en-US" sz="750"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9" name="Rounded Rectangle 46"/>
          <p:cNvSpPr/>
          <p:nvPr/>
        </p:nvSpPr>
        <p:spPr bwMode="auto">
          <a:xfrm>
            <a:off x="6469380" y="4852816"/>
            <a:ext cx="4201079" cy="2191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bg-BG" altLang="en-US" sz="1350"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20" name="Rounded Rectangle 46"/>
          <p:cNvSpPr/>
          <p:nvPr/>
        </p:nvSpPr>
        <p:spPr bwMode="auto">
          <a:xfrm>
            <a:off x="4424952" y="3767256"/>
            <a:ext cx="3298218" cy="2191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bg-BG" altLang="en-US" sz="1350"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21" name="Rounded Rectangle 46"/>
          <p:cNvSpPr/>
          <p:nvPr/>
        </p:nvSpPr>
        <p:spPr bwMode="auto">
          <a:xfrm flipV="1">
            <a:off x="7322514" y="5969419"/>
            <a:ext cx="3928471" cy="2191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bg-BG" altLang="en-US" sz="1350"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22" name="Rounded Rectangle 1"/>
          <p:cNvSpPr/>
          <p:nvPr/>
        </p:nvSpPr>
        <p:spPr bwMode="auto">
          <a:xfrm>
            <a:off x="1042155" y="267915"/>
            <a:ext cx="10208830" cy="41317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bg-BG" altLang="en-US" sz="135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23" name="Rectangle 52"/>
          <p:cNvSpPr/>
          <p:nvPr/>
        </p:nvSpPr>
        <p:spPr bwMode="auto">
          <a:xfrm>
            <a:off x="1416105" y="267708"/>
            <a:ext cx="8229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Work</a:t>
            </a:r>
          </a:p>
        </p:txBody>
      </p:sp>
      <p:sp>
        <p:nvSpPr>
          <p:cNvPr id="24" name="Rectangle 38"/>
          <p:cNvSpPr>
            <a:spLocks noChangeArrowheads="1"/>
          </p:cNvSpPr>
          <p:nvPr/>
        </p:nvSpPr>
        <p:spPr bwMode="auto">
          <a:xfrm>
            <a:off x="3957500" y="265293"/>
            <a:ext cx="5806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buNone/>
              <a:defRPr lang="ko-KR" altLang="en-US"/>
            </a:pPr>
            <a:r>
              <a:rPr lang="en-US" altLang="ko-KR" sz="2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3</a:t>
            </a:r>
            <a:r>
              <a:rPr lang="ko-KR" altLang="en-US" sz="2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월</a:t>
            </a:r>
            <a:endParaRPr lang="ko-KR" altLang="en-US" sz="2000" b="1" dirty="0">
              <a:ln>
                <a:solidFill>
                  <a:schemeClr val="tx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25" name="Rectangle 40"/>
          <p:cNvSpPr>
            <a:spLocks noChangeArrowheads="1"/>
          </p:cNvSpPr>
          <p:nvPr/>
        </p:nvSpPr>
        <p:spPr bwMode="auto">
          <a:xfrm>
            <a:off x="6112385" y="265293"/>
            <a:ext cx="5806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buNone/>
              <a:defRPr lang="ko-KR" altLang="en-US"/>
            </a:pPr>
            <a:r>
              <a:rPr lang="en-US" altLang="ko-KR" sz="2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4</a:t>
            </a:r>
            <a:r>
              <a:rPr lang="ko-KR" altLang="en-US" sz="2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월</a:t>
            </a:r>
            <a:endParaRPr lang="ko-KR" altLang="en-US" sz="2000" b="1" dirty="0">
              <a:ln>
                <a:solidFill>
                  <a:schemeClr val="tx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26" name="Rectangle 42"/>
          <p:cNvSpPr>
            <a:spLocks noChangeArrowheads="1"/>
          </p:cNvSpPr>
          <p:nvPr/>
        </p:nvSpPr>
        <p:spPr bwMode="auto">
          <a:xfrm>
            <a:off x="8267270" y="265293"/>
            <a:ext cx="5806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buNone/>
              <a:defRPr lang="ko-KR" altLang="en-US"/>
            </a:pPr>
            <a:r>
              <a:rPr lang="en-US" altLang="ko-KR" sz="2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5</a:t>
            </a:r>
            <a:r>
              <a:rPr lang="ko-KR" altLang="en-US" sz="2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월</a:t>
            </a:r>
            <a:endParaRPr lang="ko-KR" altLang="en-US" sz="2000" b="1" dirty="0">
              <a:ln>
                <a:solidFill>
                  <a:schemeClr val="tx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27" name="Rectangle 43"/>
          <p:cNvSpPr>
            <a:spLocks noChangeArrowheads="1"/>
          </p:cNvSpPr>
          <p:nvPr/>
        </p:nvSpPr>
        <p:spPr bwMode="auto">
          <a:xfrm>
            <a:off x="10422156" y="278920"/>
            <a:ext cx="6197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buNone/>
              <a:defRPr lang="ko-KR" altLang="en-US"/>
            </a:pPr>
            <a:r>
              <a:rPr lang="en-US" altLang="ko-KR" sz="2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6</a:t>
            </a:r>
            <a:r>
              <a:rPr lang="ko-KR" altLang="en-US" sz="2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월</a:t>
            </a:r>
            <a:endParaRPr lang="ko-KR" altLang="en-US" sz="2000" b="1" dirty="0">
              <a:ln>
                <a:solidFill>
                  <a:schemeClr val="tx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96308" y="880012"/>
            <a:ext cx="40065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1</a:t>
            </a:r>
            <a:endParaRPr lang="ko-KR" alt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785766" y="880012"/>
            <a:ext cx="40065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2</a:t>
            </a:r>
            <a:endParaRPr lang="ko-KR" alt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375224" y="880012"/>
            <a:ext cx="40065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3</a:t>
            </a:r>
            <a:endParaRPr lang="ko-KR" alt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964682" y="880012"/>
            <a:ext cx="40065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4</a:t>
            </a:r>
            <a:endParaRPr lang="ko-KR" alt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54140" y="880012"/>
            <a:ext cx="40065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1</a:t>
            </a:r>
            <a:endParaRPr lang="ko-KR" alt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43598" y="880012"/>
            <a:ext cx="40065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2</a:t>
            </a:r>
            <a:endParaRPr lang="ko-KR" alt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733056" y="880012"/>
            <a:ext cx="40065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3</a:t>
            </a:r>
            <a:endParaRPr lang="ko-KR" alt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322514" y="880012"/>
            <a:ext cx="40065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4</a:t>
            </a:r>
            <a:endParaRPr lang="ko-KR" alt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911972" y="880012"/>
            <a:ext cx="40065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1</a:t>
            </a:r>
            <a:endParaRPr lang="ko-KR" alt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501430" y="880012"/>
            <a:ext cx="40065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2</a:t>
            </a:r>
            <a:endParaRPr lang="ko-KR" alt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090888" y="880012"/>
            <a:ext cx="40065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3</a:t>
            </a:r>
            <a:endParaRPr lang="ko-KR" alt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680346" y="880012"/>
            <a:ext cx="40065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4</a:t>
            </a:r>
            <a:endParaRPr lang="ko-KR" alt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269804" y="880012"/>
            <a:ext cx="40065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1</a:t>
            </a:r>
            <a:endParaRPr lang="ko-KR" alt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859260" y="880012"/>
            <a:ext cx="40065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2</a:t>
            </a:r>
            <a:endParaRPr lang="ko-KR" alt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287375" y="10858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cxnSp>
        <p:nvCxnSpPr>
          <p:cNvPr id="45" name="직선 연결선[R] 44"/>
          <p:cNvCxnSpPr/>
          <p:nvPr/>
        </p:nvCxnSpPr>
        <p:spPr>
          <a:xfrm>
            <a:off x="1113320" y="2207173"/>
            <a:ext cx="1013766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>
            <a:off x="1139724" y="3337034"/>
            <a:ext cx="1013766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/>
          <p:cNvCxnSpPr/>
          <p:nvPr/>
        </p:nvCxnSpPr>
        <p:spPr>
          <a:xfrm>
            <a:off x="1139724" y="4388069"/>
            <a:ext cx="1013766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/>
          <p:cNvCxnSpPr/>
          <p:nvPr/>
        </p:nvCxnSpPr>
        <p:spPr>
          <a:xfrm>
            <a:off x="1139724" y="5502167"/>
            <a:ext cx="1013766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99541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279400" y="-195634"/>
            <a:ext cx="12700000" cy="7353300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4381500" y="1833286"/>
            <a:ext cx="3429000" cy="2069770"/>
            <a:chOff x="4381500" y="2526969"/>
            <a:chExt cx="3429000" cy="2069770"/>
          </a:xfrm>
        </p:grpSpPr>
        <p:sp>
          <p:nvSpPr>
            <p:cNvPr id="6" name="직사각형 5"/>
            <p:cNvSpPr/>
            <p:nvPr/>
          </p:nvSpPr>
          <p:spPr>
            <a:xfrm>
              <a:off x="4381500" y="2526969"/>
              <a:ext cx="3429000" cy="1829459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45000" y="2779980"/>
              <a:ext cx="3302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4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PROJECT</a:t>
              </a:r>
            </a:p>
            <a:p>
              <a:pPr algn="dist"/>
              <a:r>
                <a:rPr lang="en-US" altLang="ko-KR" sz="4000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PROPOSASL</a:t>
              </a:r>
              <a:endParaRPr lang="ko-KR" altLang="en-US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499100" y="4140858"/>
              <a:ext cx="1193800" cy="4558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TEAM 6</a:t>
              </a:r>
              <a:endPara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419600" y="4197878"/>
            <a:ext cx="330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0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 ExtraBold" charset="-127"/>
              </a:rPr>
              <a:t>THANK YOU</a:t>
            </a:r>
            <a:endParaRPr lang="ko-KR" altLang="en-US" sz="40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376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3430" y="-486383"/>
            <a:ext cx="12928059" cy="861870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279400" y="-254000"/>
            <a:ext cx="12700000" cy="73533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27"/>
          <p:cNvCxnSpPr>
            <a:stCxn id="10" idx="5"/>
          </p:cNvCxnSpPr>
          <p:nvPr/>
        </p:nvCxnSpPr>
        <p:spPr>
          <a:xfrm flipH="1">
            <a:off x="-393430" y="1037569"/>
            <a:ext cx="1828828" cy="1"/>
          </a:xfrm>
          <a:prstGeom prst="line">
            <a:avLst/>
          </a:prstGeom>
          <a:ln w="15875"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평행 사변형 30"/>
          <p:cNvSpPr/>
          <p:nvPr/>
        </p:nvSpPr>
        <p:spPr>
          <a:xfrm>
            <a:off x="3088837" y="318053"/>
            <a:ext cx="2326556" cy="1439033"/>
          </a:xfrm>
          <a:prstGeom prst="parallelogram">
            <a:avLst>
              <a:gd name="adj" fmla="val 850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11564" y="437406"/>
            <a:ext cx="17588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김영기</a:t>
            </a:r>
            <a:endParaRPr lang="en-US" altLang="ko-KR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컴퓨터학부</a:t>
            </a:r>
            <a:endParaRPr lang="en-US" altLang="ko-KR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TEAM LEADER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평행 사변형 37"/>
          <p:cNvSpPr/>
          <p:nvPr/>
        </p:nvSpPr>
        <p:spPr>
          <a:xfrm>
            <a:off x="1374210" y="318052"/>
            <a:ext cx="1853528" cy="1439033"/>
          </a:xfrm>
          <a:prstGeom prst="parallelogram">
            <a:avLst>
              <a:gd name="adj" fmla="val 8504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2" name="직선 연결선 28"/>
          <p:cNvCxnSpPr/>
          <p:nvPr/>
        </p:nvCxnSpPr>
        <p:spPr>
          <a:xfrm flipH="1">
            <a:off x="-393429" y="3330842"/>
            <a:ext cx="2233511" cy="0"/>
          </a:xfrm>
          <a:prstGeom prst="line">
            <a:avLst/>
          </a:prstGeom>
          <a:ln w="15875"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평행 사변형 40"/>
          <p:cNvSpPr/>
          <p:nvPr/>
        </p:nvSpPr>
        <p:spPr>
          <a:xfrm>
            <a:off x="1517355" y="2625444"/>
            <a:ext cx="2326556" cy="1439033"/>
          </a:xfrm>
          <a:prstGeom prst="parallelogram">
            <a:avLst>
              <a:gd name="adj" fmla="val 850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40082" y="2744797"/>
            <a:ext cx="18501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신우흔</a:t>
            </a:r>
            <a:endParaRPr lang="en-US" altLang="ko-KR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컴퓨터학부</a:t>
            </a:r>
            <a:endParaRPr lang="en-US" altLang="ko-KR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DEVELOPMENT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평행 사변형 42"/>
          <p:cNvSpPr/>
          <p:nvPr/>
        </p:nvSpPr>
        <p:spPr>
          <a:xfrm>
            <a:off x="3710772" y="2625443"/>
            <a:ext cx="1459607" cy="1439033"/>
          </a:xfrm>
          <a:prstGeom prst="parallelogram">
            <a:avLst>
              <a:gd name="adj" fmla="val 8504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8" name="직선 연결선 44"/>
          <p:cNvCxnSpPr>
            <a:stCxn id="22" idx="5"/>
          </p:cNvCxnSpPr>
          <p:nvPr/>
        </p:nvCxnSpPr>
        <p:spPr>
          <a:xfrm flipH="1">
            <a:off x="-393430" y="5660268"/>
            <a:ext cx="1765698" cy="0"/>
          </a:xfrm>
          <a:prstGeom prst="line">
            <a:avLst/>
          </a:prstGeom>
          <a:ln w="15875"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평행 사변형 46"/>
          <p:cNvSpPr/>
          <p:nvPr/>
        </p:nvSpPr>
        <p:spPr>
          <a:xfrm>
            <a:off x="2843823" y="4940752"/>
            <a:ext cx="2326556" cy="1439033"/>
          </a:xfrm>
          <a:prstGeom prst="parallelogram">
            <a:avLst>
              <a:gd name="adj" fmla="val 850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66550" y="5060105"/>
            <a:ext cx="12666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허우석</a:t>
            </a:r>
            <a:endParaRPr lang="en-US" altLang="ko-KR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컴퓨터학부</a:t>
            </a:r>
            <a:endParaRPr lang="en-US" altLang="ko-KR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DESIGN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평행 사변형 48"/>
          <p:cNvSpPr/>
          <p:nvPr/>
        </p:nvSpPr>
        <p:spPr>
          <a:xfrm>
            <a:off x="1311080" y="4940751"/>
            <a:ext cx="1671643" cy="1439033"/>
          </a:xfrm>
          <a:prstGeom prst="parallelogram">
            <a:avLst>
              <a:gd name="adj" fmla="val 8504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35195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1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9" grpId="1"/>
      <p:bldP spid="14" grpId="0" animBg="1"/>
      <p:bldP spid="15" grpId="0"/>
      <p:bldP spid="15" grpId="1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3430" y="-486383"/>
            <a:ext cx="12928059" cy="8618706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-279400" y="-254000"/>
            <a:ext cx="12700000" cy="73533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-912698" y="7227551"/>
            <a:ext cx="5992615" cy="3602397"/>
            <a:chOff x="-1679355" y="6704985"/>
            <a:chExt cx="5992615" cy="3602397"/>
          </a:xfrm>
        </p:grpSpPr>
        <p:cxnSp>
          <p:nvCxnSpPr>
            <p:cNvPr id="5" name="직선 연결선 41"/>
            <p:cNvCxnSpPr/>
            <p:nvPr/>
          </p:nvCxnSpPr>
          <p:spPr>
            <a:xfrm flipH="1">
              <a:off x="-1679355" y="7424503"/>
              <a:ext cx="2294700" cy="0"/>
            </a:xfrm>
            <a:prstGeom prst="line">
              <a:avLst/>
            </a:prstGeom>
            <a:ln w="12700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그룹 5"/>
            <p:cNvGrpSpPr/>
            <p:nvPr/>
          </p:nvGrpSpPr>
          <p:grpSpPr>
            <a:xfrm>
              <a:off x="554157" y="6704986"/>
              <a:ext cx="2326556" cy="1439033"/>
              <a:chOff x="-4627442" y="2061167"/>
              <a:chExt cx="2326556" cy="1439033"/>
            </a:xfrm>
          </p:grpSpPr>
          <p:sp>
            <p:nvSpPr>
              <p:cNvPr id="13" name="평행 사변형 43"/>
              <p:cNvSpPr/>
              <p:nvPr/>
            </p:nvSpPr>
            <p:spPr>
              <a:xfrm>
                <a:off x="-4627442" y="2061167"/>
                <a:ext cx="2326556" cy="1439033"/>
              </a:xfrm>
              <a:prstGeom prst="parallelogram">
                <a:avLst>
                  <a:gd name="adj" fmla="val 850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-4181192" y="2199787"/>
                <a:ext cx="123995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김형수</a:t>
                </a:r>
                <a:endParaRPr lang="en-US" altLang="ko-KR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경영학부</a:t>
                </a:r>
                <a:endParaRPr lang="en-US" altLang="ko-KR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 smtClean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ANALYSIS</a:t>
                </a:r>
                <a:endParaRPr lang="ko-KR" altLang="en-US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7" name="평행 사변형 45"/>
            <p:cNvSpPr/>
            <p:nvPr/>
          </p:nvSpPr>
          <p:spPr>
            <a:xfrm>
              <a:off x="2747574" y="6704985"/>
              <a:ext cx="1459607" cy="1439033"/>
            </a:xfrm>
            <a:prstGeom prst="parallelogram">
              <a:avLst>
                <a:gd name="adj" fmla="val 8504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8" name="직선 연결선 46"/>
            <p:cNvCxnSpPr/>
            <p:nvPr/>
          </p:nvCxnSpPr>
          <p:spPr>
            <a:xfrm flipH="1">
              <a:off x="-1160087" y="9657879"/>
              <a:ext cx="2294700" cy="0"/>
            </a:xfrm>
            <a:prstGeom prst="line">
              <a:avLst/>
            </a:prstGeom>
            <a:ln w="12700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그룹 8"/>
            <p:cNvGrpSpPr/>
            <p:nvPr/>
          </p:nvGrpSpPr>
          <p:grpSpPr>
            <a:xfrm>
              <a:off x="1986704" y="8868349"/>
              <a:ext cx="2326556" cy="1439033"/>
              <a:chOff x="1437937" y="2956372"/>
              <a:chExt cx="2326556" cy="1439033"/>
            </a:xfrm>
          </p:grpSpPr>
          <p:sp>
            <p:nvSpPr>
              <p:cNvPr id="11" name="평행 사변형 48"/>
              <p:cNvSpPr/>
              <p:nvPr/>
            </p:nvSpPr>
            <p:spPr>
              <a:xfrm>
                <a:off x="1437937" y="2956372"/>
                <a:ext cx="2326556" cy="1439033"/>
              </a:xfrm>
              <a:prstGeom prst="parallelogram">
                <a:avLst>
                  <a:gd name="adj" fmla="val 850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760664" y="3091165"/>
                <a:ext cx="185018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박종학</a:t>
                </a:r>
                <a:endParaRPr lang="en-US" altLang="ko-KR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경영학부</a:t>
                </a:r>
                <a:endParaRPr lang="en-US" altLang="ko-KR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 smtClean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DEVELOPMENT</a:t>
                </a:r>
                <a:endParaRPr lang="ko-KR" altLang="en-US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10" name="평행 사변형 50"/>
            <p:cNvSpPr/>
            <p:nvPr/>
          </p:nvSpPr>
          <p:spPr>
            <a:xfrm>
              <a:off x="453961" y="8868348"/>
              <a:ext cx="1671643" cy="1439033"/>
            </a:xfrm>
            <a:prstGeom prst="parallelogram">
              <a:avLst>
                <a:gd name="adj" fmla="val 8504"/>
              </a:avLst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-393430" y="318052"/>
            <a:ext cx="5808823" cy="6061733"/>
            <a:chOff x="-393430" y="318052"/>
            <a:chExt cx="5808823" cy="6061733"/>
          </a:xfrm>
        </p:grpSpPr>
        <p:grpSp>
          <p:nvGrpSpPr>
            <p:cNvPr id="45" name="그룹 44"/>
            <p:cNvGrpSpPr/>
            <p:nvPr/>
          </p:nvGrpSpPr>
          <p:grpSpPr>
            <a:xfrm>
              <a:off x="-393430" y="318052"/>
              <a:ext cx="5808823" cy="6061733"/>
              <a:chOff x="-393430" y="318052"/>
              <a:chExt cx="5808823" cy="6061733"/>
            </a:xfrm>
          </p:grpSpPr>
          <p:cxnSp>
            <p:nvCxnSpPr>
              <p:cNvPr id="29" name="직선 연결선 27"/>
              <p:cNvCxnSpPr>
                <a:stCxn id="35" idx="5"/>
              </p:cNvCxnSpPr>
              <p:nvPr/>
            </p:nvCxnSpPr>
            <p:spPr>
              <a:xfrm flipH="1">
                <a:off x="-393430" y="1037569"/>
                <a:ext cx="1828828" cy="1"/>
              </a:xfrm>
              <a:prstGeom prst="line">
                <a:avLst/>
              </a:prstGeom>
              <a:ln w="127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그룹 29"/>
              <p:cNvGrpSpPr/>
              <p:nvPr/>
            </p:nvGrpSpPr>
            <p:grpSpPr>
              <a:xfrm>
                <a:off x="3088837" y="318053"/>
                <a:ext cx="2326556" cy="1439033"/>
                <a:chOff x="2057401" y="2709482"/>
                <a:chExt cx="2326556" cy="1439033"/>
              </a:xfrm>
            </p:grpSpPr>
            <p:sp>
              <p:nvSpPr>
                <p:cNvPr id="31" name="평행 사변형 30"/>
                <p:cNvSpPr/>
                <p:nvPr/>
              </p:nvSpPr>
              <p:spPr>
                <a:xfrm>
                  <a:off x="2057401" y="2709482"/>
                  <a:ext cx="2326556" cy="1439033"/>
                </a:xfrm>
                <a:prstGeom prst="parallelogram">
                  <a:avLst>
                    <a:gd name="adj" fmla="val 8504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0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2380128" y="2828835"/>
                  <a:ext cx="1758815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김영기</a:t>
                  </a:r>
                  <a:endParaRPr lang="en-US" altLang="ko-KR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dirty="0" err="1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컴퓨터학부</a:t>
                  </a:r>
                  <a:endParaRPr lang="en-US" altLang="ko-KR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dirty="0" smtClean="0">
                      <a:solidFill>
                        <a:schemeClr val="bg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TEAM LEADER</a:t>
                  </a:r>
                  <a:endParaRPr lang="ko-KR" altLang="en-US" dirty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</p:grpSp>
          <p:sp>
            <p:nvSpPr>
              <p:cNvPr id="33" name="평행 사변형 37"/>
              <p:cNvSpPr/>
              <p:nvPr/>
            </p:nvSpPr>
            <p:spPr>
              <a:xfrm>
                <a:off x="1374210" y="318052"/>
                <a:ext cx="1853528" cy="1439033"/>
              </a:xfrm>
              <a:prstGeom prst="parallelogram">
                <a:avLst>
                  <a:gd name="adj" fmla="val 8504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35" name="그룹 34"/>
              <p:cNvGrpSpPr/>
              <p:nvPr/>
            </p:nvGrpSpPr>
            <p:grpSpPr>
              <a:xfrm>
                <a:off x="1517355" y="2625444"/>
                <a:ext cx="2326556" cy="1439033"/>
                <a:chOff x="2057401" y="2709482"/>
                <a:chExt cx="2326556" cy="1439033"/>
              </a:xfrm>
            </p:grpSpPr>
            <p:sp>
              <p:nvSpPr>
                <p:cNvPr id="36" name="평행 사변형 40"/>
                <p:cNvSpPr/>
                <p:nvPr/>
              </p:nvSpPr>
              <p:spPr>
                <a:xfrm>
                  <a:off x="2057401" y="2709482"/>
                  <a:ext cx="2326556" cy="1439033"/>
                </a:xfrm>
                <a:prstGeom prst="parallelogram">
                  <a:avLst>
                    <a:gd name="adj" fmla="val 8504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0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2380128" y="2828835"/>
                  <a:ext cx="1850186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 err="1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신우흔</a:t>
                  </a:r>
                  <a:endParaRPr lang="en-US" altLang="ko-KR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dirty="0" err="1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컴퓨터학부</a:t>
                  </a:r>
                  <a:endParaRPr lang="en-US" altLang="ko-KR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dirty="0" smtClean="0">
                      <a:solidFill>
                        <a:schemeClr val="bg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DEVELOPMENT</a:t>
                  </a:r>
                  <a:endParaRPr lang="ko-KR" altLang="en-US" dirty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</p:grpSp>
          <p:sp>
            <p:nvSpPr>
              <p:cNvPr id="38" name="평행 사변형 42"/>
              <p:cNvSpPr/>
              <p:nvPr/>
            </p:nvSpPr>
            <p:spPr>
              <a:xfrm>
                <a:off x="3710772" y="2625443"/>
                <a:ext cx="1459607" cy="1439033"/>
              </a:xfrm>
              <a:prstGeom prst="parallelogram">
                <a:avLst>
                  <a:gd name="adj" fmla="val 8504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39" name="직선 연결선 44"/>
              <p:cNvCxnSpPr/>
              <p:nvPr/>
            </p:nvCxnSpPr>
            <p:spPr>
              <a:xfrm flipH="1">
                <a:off x="-393430" y="5660268"/>
                <a:ext cx="1765698" cy="0"/>
              </a:xfrm>
              <a:prstGeom prst="line">
                <a:avLst/>
              </a:prstGeom>
              <a:ln w="12700">
                <a:solidFill>
                  <a:schemeClr val="tx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" name="그룹 39"/>
              <p:cNvGrpSpPr/>
              <p:nvPr/>
            </p:nvGrpSpPr>
            <p:grpSpPr>
              <a:xfrm>
                <a:off x="2843823" y="4940752"/>
                <a:ext cx="2326556" cy="1439033"/>
                <a:chOff x="2057401" y="2709482"/>
                <a:chExt cx="2326556" cy="1439033"/>
              </a:xfrm>
            </p:grpSpPr>
            <p:sp>
              <p:nvSpPr>
                <p:cNvPr id="41" name="평행 사변형 46"/>
                <p:cNvSpPr/>
                <p:nvPr/>
              </p:nvSpPr>
              <p:spPr>
                <a:xfrm>
                  <a:off x="2057401" y="2709482"/>
                  <a:ext cx="2326556" cy="1439033"/>
                </a:xfrm>
                <a:prstGeom prst="parallelogram">
                  <a:avLst>
                    <a:gd name="adj" fmla="val 8504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0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2380128" y="2828835"/>
                  <a:ext cx="1266693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 err="1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허우석</a:t>
                  </a:r>
                  <a:endParaRPr lang="en-US" altLang="ko-KR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dirty="0" err="1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컴퓨터학부</a:t>
                  </a:r>
                  <a:endParaRPr lang="en-US" altLang="ko-KR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dirty="0" smtClean="0">
                      <a:solidFill>
                        <a:schemeClr val="bg1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DESIGN</a:t>
                  </a:r>
                  <a:endParaRPr lang="ko-KR" altLang="en-US" dirty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</p:grpSp>
          <p:sp>
            <p:nvSpPr>
              <p:cNvPr id="43" name="평행 사변형 48"/>
              <p:cNvSpPr/>
              <p:nvPr/>
            </p:nvSpPr>
            <p:spPr>
              <a:xfrm>
                <a:off x="1311080" y="4940751"/>
                <a:ext cx="1671643" cy="1439033"/>
              </a:xfrm>
              <a:prstGeom prst="parallelogram">
                <a:avLst>
                  <a:gd name="adj" fmla="val 8504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cxnSp>
          <p:nvCxnSpPr>
            <p:cNvPr id="48" name="직선 연결선 28"/>
            <p:cNvCxnSpPr/>
            <p:nvPr/>
          </p:nvCxnSpPr>
          <p:spPr>
            <a:xfrm flipH="1">
              <a:off x="-393429" y="3330842"/>
              <a:ext cx="2233511" cy="0"/>
            </a:xfrm>
            <a:prstGeom prst="line">
              <a:avLst/>
            </a:prstGeom>
            <a:ln w="15875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1676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81481E-6 L -3.33333E-6 -0.67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61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44444E-6 L 6.25E-7 -0.67291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직선 연결선 41"/>
          <p:cNvCxnSpPr/>
          <p:nvPr/>
        </p:nvCxnSpPr>
        <p:spPr>
          <a:xfrm flipH="1">
            <a:off x="-912698" y="3338964"/>
            <a:ext cx="2294700" cy="0"/>
          </a:xfrm>
          <a:prstGeom prst="line">
            <a:avLst/>
          </a:prstGeom>
          <a:ln w="12700"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평행 사변형 43"/>
          <p:cNvSpPr/>
          <p:nvPr/>
        </p:nvSpPr>
        <p:spPr>
          <a:xfrm>
            <a:off x="1320814" y="2619447"/>
            <a:ext cx="2326556" cy="1439033"/>
          </a:xfrm>
          <a:prstGeom prst="parallelogram">
            <a:avLst>
              <a:gd name="adj" fmla="val 850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67064" y="2756797"/>
            <a:ext cx="12399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김형수</a:t>
            </a:r>
            <a:endParaRPr lang="en-US" altLang="ko-KR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경영학부</a:t>
            </a:r>
            <a:endParaRPr lang="en-US" altLang="ko-KR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ANALYSIS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평행 사변형 45"/>
          <p:cNvSpPr/>
          <p:nvPr/>
        </p:nvSpPr>
        <p:spPr>
          <a:xfrm>
            <a:off x="3514231" y="2619446"/>
            <a:ext cx="1459607" cy="1439033"/>
          </a:xfrm>
          <a:prstGeom prst="parallelogram">
            <a:avLst>
              <a:gd name="adj" fmla="val 8504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46"/>
          <p:cNvCxnSpPr/>
          <p:nvPr/>
        </p:nvCxnSpPr>
        <p:spPr>
          <a:xfrm flipH="1">
            <a:off x="-393430" y="5571070"/>
            <a:ext cx="2294700" cy="0"/>
          </a:xfrm>
          <a:prstGeom prst="line">
            <a:avLst/>
          </a:prstGeom>
          <a:ln w="12700"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평행 사변형 48"/>
          <p:cNvSpPr/>
          <p:nvPr/>
        </p:nvSpPr>
        <p:spPr>
          <a:xfrm>
            <a:off x="2753361" y="4781540"/>
            <a:ext cx="2326556" cy="1439033"/>
          </a:xfrm>
          <a:prstGeom prst="parallelogram">
            <a:avLst>
              <a:gd name="adj" fmla="val 850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76088" y="4916333"/>
            <a:ext cx="18501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박종학</a:t>
            </a:r>
            <a:endParaRPr lang="en-US" altLang="ko-KR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경영학부</a:t>
            </a:r>
            <a:endParaRPr lang="en-US" altLang="ko-KR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DEVELOPMENT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평행 사변형 50"/>
          <p:cNvSpPr/>
          <p:nvPr/>
        </p:nvSpPr>
        <p:spPr>
          <a:xfrm>
            <a:off x="1220618" y="4781539"/>
            <a:ext cx="1671643" cy="1439033"/>
          </a:xfrm>
          <a:prstGeom prst="parallelogram">
            <a:avLst>
              <a:gd name="adj" fmla="val 8504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487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/>
      <p:bldP spid="15" grpId="1"/>
      <p:bldP spid="12" grpId="0" animBg="1"/>
      <p:bldP spid="12" grpId="1" animBg="1"/>
      <p:bldP spid="13" grpId="0"/>
      <p:bldP spid="1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0197" y="-1342417"/>
            <a:ext cx="12898877" cy="9576480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1252444" y="0"/>
            <a:ext cx="6035330" cy="6035330"/>
          </a:xfrm>
          <a:prstGeom prst="ellipse">
            <a:avLst/>
          </a:prstGeom>
          <a:noFill/>
          <a:ln w="19050">
            <a:solidFill>
              <a:schemeClr val="bg1">
                <a:alpha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-1412057" y="-2664501"/>
            <a:ext cx="11364332" cy="11364332"/>
          </a:xfrm>
          <a:prstGeom prst="ellipse">
            <a:avLst/>
          </a:prstGeom>
          <a:noFill/>
          <a:ln w="19050">
            <a:solidFill>
              <a:schemeClr val="bg1">
                <a:alpha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-3344180" y="-4596624"/>
            <a:ext cx="15536180" cy="15185984"/>
          </a:xfrm>
          <a:prstGeom prst="ellipse">
            <a:avLst/>
          </a:prstGeom>
          <a:noFill/>
          <a:ln w="19050">
            <a:solidFill>
              <a:schemeClr val="bg1">
                <a:alpha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40" y="1840674"/>
            <a:ext cx="2085666" cy="231138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5606786" y="763539"/>
            <a:ext cx="984912" cy="98491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279400" y="-230827"/>
            <a:ext cx="12700000" cy="73533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46740" y="183828"/>
            <a:ext cx="11262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i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근거리 무선 </a:t>
            </a:r>
            <a:r>
              <a:rPr lang="ko-KR" altLang="en-US" sz="4000" i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통신 기술 </a:t>
            </a:r>
            <a:r>
              <a:rPr lang="ko-KR" altLang="en-US" sz="4000" i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기반의 스마트 캠퍼스 서비스</a:t>
            </a:r>
            <a:endParaRPr lang="ko-KR" altLang="en-US" sz="4000" i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1" name="직선 연결선 6"/>
          <p:cNvCxnSpPr/>
          <p:nvPr/>
        </p:nvCxnSpPr>
        <p:spPr>
          <a:xfrm flipH="1">
            <a:off x="357593" y="1077224"/>
            <a:ext cx="83257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6740" y="5316568"/>
            <a:ext cx="7821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스마트 디바이스의 보급 확대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4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빅데이터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4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IOT, Cloud, SNS</a:t>
            </a:r>
            <a:r>
              <a:rPr lang="ko-KR" altLang="en-US" sz="14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등 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IT</a:t>
            </a:r>
            <a:r>
              <a:rPr lang="ko-KR" altLang="en-US" sz="14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급격한 발전은 금융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4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언론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4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통신뿐만</a:t>
            </a:r>
            <a:endParaRPr lang="en-US" altLang="ko-KR" sz="14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6740" y="5760511"/>
            <a:ext cx="7955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아니라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4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교육에도 큰 변화의 물결을 일으키고 있습니다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4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스마트 캠퍼스의 중심은 대학 콘텐츠의 다변화와</a:t>
            </a:r>
            <a:endParaRPr lang="ko-KR" altLang="en-US" sz="1100" i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6741" y="6204454"/>
            <a:ext cx="775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IT</a:t>
            </a:r>
            <a:r>
              <a:rPr lang="ko-KR" altLang="en-US" sz="14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기술을 통한 교육 시스템의 변화입니다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i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6741" y="4516342"/>
            <a:ext cx="77506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ko-KR" altLang="en-US" sz="30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스마트 캠퍼스 서비스</a:t>
            </a:r>
            <a:r>
              <a:rPr lang="en-US" altLang="ko-KR" sz="30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</a:t>
            </a:r>
            <a:endParaRPr lang="ko-KR" altLang="en-US" sz="4000" i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36765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17" grpId="0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2730" y="-1765802"/>
            <a:ext cx="12747812" cy="1004700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279400" y="-230827"/>
            <a:ext cx="12700000" cy="73533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6743" y="183828"/>
            <a:ext cx="2093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000" b="1" i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 ExtraBold" charset="-127"/>
              </a:rPr>
              <a:t>NFC</a:t>
            </a:r>
            <a:endParaRPr lang="ko-KR" altLang="en-US" sz="4000" b="1" i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 ExtraBold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357593" y="1077224"/>
            <a:ext cx="83257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46741" y="4516342"/>
            <a:ext cx="7750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 ExtraBold" charset="-127"/>
              </a:rPr>
              <a:t>“Near </a:t>
            </a:r>
            <a:r>
              <a:rPr lang="en-US" altLang="ko-KR" sz="3200" b="1" i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 ExtraBold" charset="-127"/>
              </a:rPr>
              <a:t>Field </a:t>
            </a:r>
            <a:r>
              <a:rPr lang="en-US" altLang="ko-KR" sz="3200" b="1" i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 ExtraBold" charset="-127"/>
              </a:rPr>
              <a:t>Communication”</a:t>
            </a:r>
            <a:endParaRPr lang="ko-KR" altLang="en-US" sz="4000" i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6741" y="5316568"/>
            <a:ext cx="775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10cm 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이내의 가까운 거리에서 다양한 무선 데이터를 주고받는 통신 </a:t>
            </a:r>
            <a:r>
              <a:rPr lang="ko-KR" altLang="en-US" sz="14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기술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.</a:t>
            </a:r>
            <a:r>
              <a:rPr lang="ko-KR" altLang="en-US" sz="14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무선태그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(RFID) 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기술 </a:t>
            </a:r>
            <a:r>
              <a:rPr lang="ko-KR" altLang="en-US" sz="14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중</a:t>
            </a:r>
            <a:endParaRPr lang="en-US" altLang="ko-KR" sz="14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6741" y="5760511"/>
            <a:ext cx="775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하나로 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13.56MHz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의 </a:t>
            </a:r>
            <a:r>
              <a:rPr lang="ko-KR" altLang="en-US" sz="14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주파수 대역을 사용하는 비접촉식 통신 기술이다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.</a:t>
            </a:r>
            <a:r>
              <a:rPr lang="ko-KR" altLang="en-US" sz="14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통신거리가 짧기 때문에 </a:t>
            </a:r>
            <a:endParaRPr lang="ko-KR" altLang="en-US" sz="1400" i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6741" y="6204454"/>
            <a:ext cx="775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상대적으로 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보안이 우수하고 가격이 저렴해 주목받는 차세대 근거리 통신 기술이다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.</a:t>
            </a:r>
            <a:endParaRPr lang="ko-KR" altLang="en-US" sz="1100" i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657" y="2286266"/>
            <a:ext cx="2566737" cy="256673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886" y="2286266"/>
            <a:ext cx="2566737" cy="25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976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2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279400" y="-254000"/>
            <a:ext cx="12700000" cy="73533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6742" y="183828"/>
            <a:ext cx="3991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000" i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BEACON?</a:t>
            </a:r>
            <a:endParaRPr lang="ko-KR" altLang="en-US" sz="4000" i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357593" y="1077224"/>
            <a:ext cx="83257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46741" y="4516342"/>
            <a:ext cx="77506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저전력 블루투스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(BLE)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통한 차세대 스마트폰 </a:t>
            </a:r>
            <a:r>
              <a:rPr lang="ko-KR" altLang="en-US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근거리통신 기술</a:t>
            </a:r>
            <a:r>
              <a:rPr lang="en-US" altLang="ko-KR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4000" i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6741" y="5316568"/>
            <a:ext cx="775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저전력으로 스마트폰의 배터리 소모량도 적으며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실내에서는 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GPS</a:t>
            </a:r>
            <a:r>
              <a:rPr lang="ko-KR" altLang="en-US" sz="14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보다 정교한 위치 파악이 </a:t>
            </a:r>
            <a:endParaRPr lang="en-US" altLang="ko-KR" sz="14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6741" y="5760511"/>
            <a:ext cx="775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가능하다는 장점이 있다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NFC(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근접무선통신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보다 </a:t>
            </a:r>
            <a:r>
              <a:rPr lang="ko-KR" altLang="en-US" sz="14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가용 거리가 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길어 온라인과 </a:t>
            </a:r>
            <a:r>
              <a:rPr lang="ko-KR" altLang="en-US" sz="14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오프라인을</a:t>
            </a:r>
            <a:endParaRPr lang="ko-KR" altLang="en-US" sz="1100" i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6741" y="6204454"/>
            <a:ext cx="775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연결하는 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O2O </a:t>
            </a:r>
            <a:r>
              <a:rPr lang="ko-KR" altLang="en-US" sz="14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서비스에 적합하다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i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00083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6325"/>
            <a:ext cx="12192000" cy="901065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-279400" y="-254000"/>
            <a:ext cx="12700000" cy="73533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939313" y="183828"/>
            <a:ext cx="3991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000" i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STRENGTH</a:t>
            </a:r>
            <a:endParaRPr lang="ko-KR" altLang="en-US" sz="4000" i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11098164" y="1077224"/>
            <a:ext cx="83257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/>
          <p:cNvGrpSpPr/>
          <p:nvPr/>
        </p:nvGrpSpPr>
        <p:grpSpPr>
          <a:xfrm>
            <a:off x="9880115" y="5018677"/>
            <a:ext cx="1697901" cy="1413945"/>
            <a:chOff x="9880115" y="5254171"/>
            <a:chExt cx="1697901" cy="1413945"/>
          </a:xfrm>
        </p:grpSpPr>
        <p:cxnSp>
          <p:nvCxnSpPr>
            <p:cNvPr id="23" name="직선 화살표 연결선 22"/>
            <p:cNvCxnSpPr/>
            <p:nvPr/>
          </p:nvCxnSpPr>
          <p:spPr>
            <a:xfrm>
              <a:off x="10173851" y="5254171"/>
              <a:ext cx="1110431" cy="0"/>
            </a:xfrm>
            <a:prstGeom prst="straightConnector1">
              <a:avLst/>
            </a:prstGeom>
            <a:ln w="7620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9880115" y="5898675"/>
              <a:ext cx="169790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5 ~ 70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Signal range(m)</a:t>
              </a:r>
              <a:endParaRPr lang="ko-KR" altLang="en-US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6096000" y="2121897"/>
            <a:ext cx="3180679" cy="2021925"/>
            <a:chOff x="6096000" y="2121897"/>
            <a:chExt cx="3180679" cy="2021925"/>
          </a:xfrm>
        </p:grpSpPr>
        <p:sp>
          <p:nvSpPr>
            <p:cNvPr id="27" name="TextBox 26"/>
            <p:cNvSpPr txBox="1"/>
            <p:nvPr/>
          </p:nvSpPr>
          <p:spPr>
            <a:xfrm>
              <a:off x="6096000" y="3374381"/>
              <a:ext cx="318067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Outdoor Installation</a:t>
              </a:r>
              <a:endPara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Applicable to a variety of places</a:t>
              </a:r>
              <a:endParaRPr lang="ko-KR" altLang="en-US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1648" y="2121897"/>
              <a:ext cx="1129381" cy="1129381"/>
            </a:xfrm>
            <a:prstGeom prst="rect">
              <a:avLst/>
            </a:prstGeom>
          </p:spPr>
        </p:pic>
      </p:grpSp>
      <p:grpSp>
        <p:nvGrpSpPr>
          <p:cNvPr id="32" name="그룹 31"/>
          <p:cNvGrpSpPr/>
          <p:nvPr/>
        </p:nvGrpSpPr>
        <p:grpSpPr>
          <a:xfrm>
            <a:off x="9328685" y="2244576"/>
            <a:ext cx="2800767" cy="1899246"/>
            <a:chOff x="9328685" y="2244576"/>
            <a:chExt cx="2800767" cy="1899246"/>
          </a:xfrm>
        </p:grpSpPr>
        <p:sp>
          <p:nvSpPr>
            <p:cNvPr id="25" name="TextBox 24"/>
            <p:cNvSpPr txBox="1"/>
            <p:nvPr/>
          </p:nvSpPr>
          <p:spPr>
            <a:xfrm>
              <a:off x="9328685" y="3374381"/>
              <a:ext cx="280076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Bluetooth Low Energy</a:t>
              </a:r>
              <a:endPara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 years Sustainability</a:t>
              </a:r>
              <a:endParaRPr lang="ko-KR" altLang="en-US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7484" y="2244576"/>
              <a:ext cx="923167" cy="923167"/>
            </a:xfrm>
            <a:prstGeom prst="rect">
              <a:avLst/>
            </a:prstGeom>
          </p:spPr>
        </p:pic>
      </p:grpSp>
      <p:grpSp>
        <p:nvGrpSpPr>
          <p:cNvPr id="36" name="그룹 35"/>
          <p:cNvGrpSpPr/>
          <p:nvPr/>
        </p:nvGrpSpPr>
        <p:grpSpPr>
          <a:xfrm>
            <a:off x="6371713" y="4481461"/>
            <a:ext cx="2629246" cy="2077351"/>
            <a:chOff x="6371713" y="4716955"/>
            <a:chExt cx="2629246" cy="2077351"/>
          </a:xfrm>
        </p:grpSpPr>
        <p:sp>
          <p:nvSpPr>
            <p:cNvPr id="28" name="TextBox 27"/>
            <p:cNvSpPr txBox="1"/>
            <p:nvPr/>
          </p:nvSpPr>
          <p:spPr>
            <a:xfrm>
              <a:off x="6371713" y="5855587"/>
              <a:ext cx="2629246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Battery Replacement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4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Ease of battery replacement </a:t>
              </a:r>
            </a:p>
            <a:p>
              <a:pPr algn="ctr"/>
              <a:r>
                <a:rPr lang="en-US" altLang="ko-KR" sz="14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to detachable manner</a:t>
              </a:r>
              <a:endPara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7141" y="4716955"/>
              <a:ext cx="1038393" cy="9509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83212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100" y="0"/>
            <a:ext cx="12674600" cy="699637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279400" y="-195634"/>
            <a:ext cx="12700000" cy="73533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6742" y="183828"/>
            <a:ext cx="55190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000" b="1" i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 ExtraBold" charset="-127"/>
              </a:rPr>
              <a:t>Ultrasonic signal</a:t>
            </a:r>
            <a:endParaRPr lang="ko-KR" altLang="en-US" sz="4000" b="1" i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 ExtraBold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357593" y="1077224"/>
            <a:ext cx="83257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46741" y="4516342"/>
            <a:ext cx="7750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 ExtraBold" charset="-127"/>
              </a:rPr>
              <a:t>“</a:t>
            </a:r>
            <a:r>
              <a:rPr lang="ko-KR" altLang="en-US" sz="32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 ExtraBold" charset="-127"/>
              </a:rPr>
              <a:t>초음파를 </a:t>
            </a:r>
            <a:r>
              <a:rPr lang="ko-KR" altLang="en-US" sz="32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 ExtraBold" charset="-127"/>
              </a:rPr>
              <a:t>통한 무선 통신 </a:t>
            </a:r>
            <a:r>
              <a:rPr lang="ko-KR" altLang="en-US" sz="32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 ExtraBold" charset="-127"/>
              </a:rPr>
              <a:t>기술</a:t>
            </a:r>
            <a:r>
              <a:rPr lang="en-US" altLang="ko-KR" sz="32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 ExtraBold" charset="-127"/>
              </a:rPr>
              <a:t>” </a:t>
            </a:r>
            <a:endParaRPr lang="ko-KR" altLang="en-US" sz="4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 ExtraBold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6741" y="5316568"/>
            <a:ext cx="775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최근 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SK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플래닛에 인수 된 미국의 샵킥을 비롯하여 스타벅스 사이렌 오더에 적용된 아이팝콘의 </a:t>
            </a:r>
            <a:r>
              <a:rPr lang="ko-KR" altLang="en-US" sz="14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팝콘</a:t>
            </a:r>
            <a:endParaRPr lang="ko-KR" altLang="en-US" sz="1400" i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6741" y="5760511"/>
            <a:ext cx="775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솔루션에 활용 되고 </a:t>
            </a:r>
            <a:r>
              <a:rPr lang="ko-KR" altLang="en-US" sz="14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있다</a:t>
            </a:r>
            <a:r>
              <a:rPr lang="en-US" altLang="ko-KR" sz="14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.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벽을 통과 하지 못하여 매장안과 밖의 구분을 확실히 인지 할 수 </a:t>
            </a:r>
            <a:r>
              <a:rPr lang="ko-KR" altLang="en-US" sz="14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있는</a:t>
            </a:r>
            <a:endParaRPr lang="ko-KR" altLang="en-US" sz="1400" i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6741" y="6204454"/>
            <a:ext cx="775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장점이 </a:t>
            </a:r>
            <a:r>
              <a:rPr lang="ko-KR" altLang="en-US" sz="14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있다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.</a:t>
            </a:r>
            <a:endParaRPr lang="ko-KR" altLang="en-US" sz="1100" i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0835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</TotalTime>
  <Words>388</Words>
  <Application>Microsoft Office PowerPoint</Application>
  <PresentationFormat>와이드스크린</PresentationFormat>
  <Paragraphs>105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Nanum Gothic ExtraBold</vt:lpstr>
      <vt:lpstr>맑은 고딕</vt:lpstr>
      <vt:lpstr>Arial</vt:lpstr>
      <vt:lpstr>Nanum Gothic</vt:lpstr>
      <vt:lpstr>나눔고딕</vt:lpstr>
      <vt:lpstr>나눔고딕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김영기</dc:creator>
  <cp:lastModifiedBy>김영기</cp:lastModifiedBy>
  <cp:revision>62</cp:revision>
  <dcterms:created xsi:type="dcterms:W3CDTF">2016-03-08T01:13:47Z</dcterms:created>
  <dcterms:modified xsi:type="dcterms:W3CDTF">2016-03-09T05:03:52Z</dcterms:modified>
</cp:coreProperties>
</file>